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sldIdLst>
    <p:sldId id="256" r:id="rId2"/>
    <p:sldId id="275" r:id="rId3"/>
    <p:sldId id="257" r:id="rId4"/>
    <p:sldId id="262" r:id="rId5"/>
    <p:sldId id="273" r:id="rId6"/>
    <p:sldId id="261" r:id="rId7"/>
    <p:sldId id="274" r:id="rId8"/>
    <p:sldId id="271" r:id="rId9"/>
    <p:sldId id="276" r:id="rId10"/>
    <p:sldId id="269" r:id="rId11"/>
    <p:sldId id="270" r:id="rId12"/>
    <p:sldId id="259" r:id="rId13"/>
    <p:sldId id="264" r:id="rId14"/>
    <p:sldId id="278" r:id="rId15"/>
    <p:sldId id="279" r:id="rId16"/>
    <p:sldId id="265" r:id="rId17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Components of Global GDP growth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Weighted effective labor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1950-75</c:v>
                </c:pt>
                <c:pt idx="1">
                  <c:v>1975-00</c:v>
                </c:pt>
                <c:pt idx="2">
                  <c:v>2000-20</c:v>
                </c:pt>
                <c:pt idx="3">
                  <c:v>2020-60</c:v>
                </c:pt>
              </c:strCache>
            </c:strRef>
          </c:cat>
          <c:val>
            <c:numRef>
              <c:f>Sheet1!$B$2:$B$5</c:f>
              <c:numCache>
                <c:formatCode>0.00%</c:formatCode>
                <c:ptCount val="4"/>
                <c:pt idx="0">
                  <c:v>1.2699999999999999E-2</c:v>
                </c:pt>
                <c:pt idx="1">
                  <c:v>1.7999999999999999E-2</c:v>
                </c:pt>
                <c:pt idx="2">
                  <c:v>1.14E-2</c:v>
                </c:pt>
                <c:pt idx="3">
                  <c:v>2.3E-3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CE5-40DB-B778-FB048D98BA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Productivity growth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1950-75</c:v>
                </c:pt>
                <c:pt idx="1">
                  <c:v>1975-00</c:v>
                </c:pt>
                <c:pt idx="2">
                  <c:v>2000-20</c:v>
                </c:pt>
                <c:pt idx="3">
                  <c:v>2020-60</c:v>
                </c:pt>
              </c:strCache>
            </c:strRef>
          </c:cat>
          <c:val>
            <c:numRef>
              <c:f>Sheet1!$C$2:$C$5</c:f>
              <c:numCache>
                <c:formatCode>0.00%</c:formatCode>
                <c:ptCount val="4"/>
                <c:pt idx="0">
                  <c:v>3.3399999999999999E-2</c:v>
                </c:pt>
                <c:pt idx="1">
                  <c:v>1.38E-2</c:v>
                </c:pt>
                <c:pt idx="2">
                  <c:v>2.4199999999999999E-2</c:v>
                </c:pt>
                <c:pt idx="3">
                  <c:v>2.4199999999999999E-2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CE5-40DB-B778-FB048D98BA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5933248"/>
        <c:axId val="494373944"/>
      </c:barChart>
      <c:catAx>
        <c:axId val="595933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4373944"/>
        <c:crosses val="autoZero"/>
        <c:auto val="1"/>
        <c:lblAlgn val="ctr"/>
        <c:lblOffset val="100"/>
        <c:noMultiLvlLbl val="0"/>
      </c:catAx>
      <c:valAx>
        <c:axId val="494373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5933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Transfer-based funding in steady state</a:t>
            </a:r>
          </a:p>
        </c:rich>
      </c:tx>
      <c:layout>
        <c:manualLayout>
          <c:xMode val="edge"/>
          <c:yMode val="edge"/>
          <c:x val="0.2328515456095551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361956752302709"/>
          <c:y val="0.1285225372057974"/>
          <c:w val="0.77076390191967226"/>
          <c:h val="0.714726596738750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Consumption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Sheet1!$A$2:$A$5</c:f>
              <c:numCache>
                <c:formatCode>General</c:formatCode>
                <c:ptCount val="4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-1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75</c:v>
                </c:pt>
                <c:pt idx="2">
                  <c:v>68</c:v>
                </c:pt>
                <c:pt idx="3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A1-4E8F-B34E-FB863AFC96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axId val="645582744"/>
        <c:axId val="60492222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</c:v>
                      </c:pt>
                      <c:pt idx="1">
                        <c:v>1</c:v>
                      </c:pt>
                      <c:pt idx="2">
                        <c:v>0</c:v>
                      </c:pt>
                      <c:pt idx="3">
                        <c:v>-1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49A1-4E8F-B34E-FB863AFC9653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numCache>
                      <c:formatCode>General</c:formatCode>
                      <c:ptCount val="4"/>
                      <c:pt idx="0">
                        <c:v>2</c:v>
                      </c:pt>
                      <c:pt idx="1">
                        <c:v>1</c:v>
                      </c:pt>
                      <c:pt idx="2">
                        <c:v>0</c:v>
                      </c:pt>
                      <c:pt idx="3">
                        <c:v>-1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49A1-4E8F-B34E-FB863AFC9653}"/>
                  </c:ext>
                </c:extLst>
              </c15:ser>
            </c15:filteredBarSeries>
          </c:ext>
        </c:extLst>
      </c:barChart>
      <c:catAx>
        <c:axId val="645582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Rate of population growth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922224"/>
        <c:crosses val="autoZero"/>
        <c:auto val="1"/>
        <c:lblAlgn val="ctr"/>
        <c:lblOffset val="100"/>
        <c:noMultiLvlLbl val="0"/>
      </c:catAx>
      <c:valAx>
        <c:axId val="604922224"/>
        <c:scaling>
          <c:orientation val="minMax"/>
          <c:max val="12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Consumption as a percent of baseline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58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Asset-based</a:t>
            </a:r>
            <a:r>
              <a:rPr lang="en-US" baseline="0" dirty="0"/>
              <a:t> funding in steady state</a:t>
            </a:r>
            <a:endParaRPr lang="en-US" dirty="0"/>
          </a:p>
        </c:rich>
      </c:tx>
      <c:layout>
        <c:manualLayout>
          <c:xMode val="edge"/>
          <c:yMode val="edge"/>
          <c:x val="0.2328515456095551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361956752302709"/>
          <c:y val="0.1285225372057974"/>
          <c:w val="0.77076390191967226"/>
          <c:h val="0.714726596738750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Consumption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Sheet1!$A$2:$A$4</c:f>
              <c:numCache>
                <c:formatCode>General</c:formatCode>
                <c:ptCount val="3"/>
                <c:pt idx="0">
                  <c:v>7</c:v>
                </c:pt>
                <c:pt idx="1">
                  <c:v>5</c:v>
                </c:pt>
                <c:pt idx="2">
                  <c:v>3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102</c:v>
                </c:pt>
                <c:pt idx="1">
                  <c:v>91</c:v>
                </c:pt>
                <c:pt idx="2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7-4B52-B2DF-7801B78BC8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9"/>
        <c:axId val="645582744"/>
        <c:axId val="604922224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7</c:v>
                      </c:pt>
                      <c:pt idx="1">
                        <c:v>5</c:v>
                      </c:pt>
                      <c:pt idx="2">
                        <c:v>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3187-4B52-B2DF-7801B78BC8FC}"/>
                  </c:ext>
                </c:extLst>
              </c15:ser>
            </c15:filteredBarSeries>
            <c15:filteredBar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:tx>
                <c:spPr>
                  <a:solidFill>
                    <a:schemeClr val="accent3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Sheet1!$A$2:$A$4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7</c:v>
                      </c:pt>
                      <c:pt idx="1">
                        <c:v>5</c:v>
                      </c:pt>
                      <c:pt idx="2">
                        <c:v>3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Sheet1!#REF!</c15:sqref>
                        </c15:formulaRef>
                      </c:ext>
                    </c:extLst>
                    <c:numCache>
                      <c:formatCode>General</c:formatCode>
                      <c:ptCount val="1"/>
                      <c:pt idx="0">
                        <c:v>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3187-4B52-B2DF-7801B78BC8FC}"/>
                  </c:ext>
                </c:extLst>
              </c15:ser>
            </c15:filteredBarSeries>
          </c:ext>
        </c:extLst>
      </c:barChart>
      <c:catAx>
        <c:axId val="64558274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Interest rate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4922224"/>
        <c:crosses val="autoZero"/>
        <c:auto val="1"/>
        <c:lblAlgn val="ctr"/>
        <c:lblOffset val="100"/>
        <c:noMultiLvlLbl val="0"/>
      </c:catAx>
      <c:valAx>
        <c:axId val="60492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Consumption as a percent of baseline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582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0.32225</cdr:x>
      <cdr:y>0.93012</cdr:y>
    </cdr:from>
    <cdr:to>
      <cdr:x>0.75726</cdr:x>
      <cdr:y>0.98428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A05BE6-524C-4C5E-AC5E-5FC0A268FDE5}"/>
            </a:ext>
          </a:extLst>
        </cdr:cNvPr>
        <cdr:cNvSpPr txBox="1"/>
      </cdr:nvSpPr>
      <cdr:spPr>
        <a:xfrm xmlns:a="http://schemas.openxmlformats.org/drawingml/2006/main">
          <a:off x="1263977" y="4047274"/>
          <a:ext cx="1706251" cy="235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0.32225</cdr:x>
      <cdr:y>0.93012</cdr:y>
    </cdr:from>
    <cdr:to>
      <cdr:x>0.75726</cdr:x>
      <cdr:y>0.98428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A05BE6-524C-4C5E-AC5E-5FC0A268FDE5}"/>
            </a:ext>
          </a:extLst>
        </cdr:cNvPr>
        <cdr:cNvSpPr txBox="1"/>
      </cdr:nvSpPr>
      <cdr:spPr>
        <a:xfrm xmlns:a="http://schemas.openxmlformats.org/drawingml/2006/main">
          <a:off x="1263977" y="4047274"/>
          <a:ext cx="1706251" cy="23567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760BDC91-3AB7-49A6-AF25-1BA2310ED219}" type="datetimeFigureOut">
              <a:rPr lang="en-US" smtClean="0"/>
              <a:t>10/14/2021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D721F15E-6F8B-4C24-9104-65D2FF4EF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71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C492D-2664-479E-B78F-C7AAE6BFAC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8ECCB1-65D8-4D9F-B99C-9F785B1615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96C377-140A-4D6E-8B88-8E1DFAF76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93376-3380-45E8-9680-505C779C5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AF2D8E-573F-41F5-A82E-CC3526003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1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8540B-55B5-4B6B-A13A-C2C39FB15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EF1ABF-958D-4573-A77F-057498641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F6A89-7B25-4138-957E-FAAA496B5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39011-4C22-4572-BEEF-0BA290B05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7BEF4-25A5-446F-A104-6A793B2BE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8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2939F0-DF49-4AFD-BDD3-8AAA432F89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A8FF80-0D1B-4F92-96ED-C904BF1419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ADF4B-3466-463C-8386-D75DC93CB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5E1E5-49FD-4166-9D91-FB3A6B571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2B8D0-83CB-43A1-BA6B-BD58240E7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9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62787-A0BC-4295-9E78-01FCB580C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C84D9-F37D-4088-A9EC-295664EB3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D4D34-76AF-4E64-8032-A2832AAF3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DE95A8-0DCE-42AE-91C0-053A2CF8B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C1171-D881-4D2D-8AED-CD6278EE5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93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0AD24-335D-4FEB-94E5-6A9752083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373C62-4A12-4ECB-A8EA-F88665320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4A06F-72F5-4772-8E9B-E46D86DB8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6634C-EC26-47A4-BA33-495D56361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813FCA-D717-4AE2-A5BA-5BBEB5DB1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108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7985A-0BCB-45E0-8545-091F17388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A6947-AF72-4E41-B013-534DC460A8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DD9F9A-64CF-4175-961C-792386371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91107D-DFB2-45E6-8A86-00FA5B5F1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60A4E6-56AB-4492-9D91-DCAC8720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513142-4662-4538-B8B6-40D15970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29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A8FBE-6EA5-4778-A375-C46A07198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7946D-7CCB-4B98-945D-4BBF3643F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C27218-E781-4DB7-83E5-A5A262BE4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A38DE4-A7C4-45CA-9973-B95EDD2704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5EF694-F8B9-4037-BE64-42CDC72808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008CB8-6E15-4A0D-B4E8-46623C640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D9FF1A-17F2-473A-B4CB-420CFF988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A3F401-E8BB-4B5B-992B-4A9072B7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3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0DB75-8EA6-4940-8F5D-69B8BCF2B6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F33219-7841-40CE-BF00-2F4353174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F096BF-FC43-4A74-9332-8767E582C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EAD03C-90DE-44E4-AC6F-427EF3222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362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4DC5C8E-DC5A-4EEB-A97C-D5297255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124595-3BB2-4E0D-BD9D-9A089C59A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25F412-8EE7-40B1-BAD8-CF3E7D13B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6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1045F-3391-4190-B5BC-FBEB601E0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5D9B8-EDB4-448E-8A68-758F2D5D85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7BFB4D-26E3-4DAC-B076-AD5AFAD4B7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0A2E2-E8BB-4D27-887E-73CB88A9F4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D064BE-8CE9-4C87-8043-51987495B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51FD1-2C68-4DD6-AFB3-0BA89C84F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0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28727-40EC-43D7-896A-2BCA2320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7501FC-171C-4783-BC8F-E718E1983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EA46A-A099-46FE-8921-45D897D9C2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ACDA1-ABD6-4B59-A225-CBF6A3085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4CBDB6-9089-4D77-8346-A1F655C34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B39331-FF29-455E-96B1-84968BDA0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548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F6666C-C866-46CF-A0D0-2F932CD42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9F46BF-91C1-4807-A465-9DEB48BEA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9D51E-29FC-4989-BBEB-DF81EA89DF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0B41D-42FE-4BE1-95C6-DA16C24A21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408FD-198E-4459-B9D4-B3617ED84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B85D-3D3A-401E-8EB2-061412EE3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1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1D62533-789F-4F6C-9625-A8F01E0E19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Population and Sustainable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FFB207-D90D-4CBC-8E2A-38A70642B8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83842"/>
            <a:ext cx="9144000" cy="1373957"/>
          </a:xfrm>
        </p:spPr>
        <p:txBody>
          <a:bodyPr/>
          <a:lstStyle/>
          <a:p>
            <a:r>
              <a:rPr lang="en-US" dirty="0"/>
              <a:t>Andrew Mason</a:t>
            </a:r>
          </a:p>
          <a:p>
            <a:r>
              <a:rPr lang="en-US" dirty="0"/>
              <a:t>East-West Center</a:t>
            </a:r>
          </a:p>
          <a:p>
            <a:r>
              <a:rPr lang="en-US" dirty="0"/>
              <a:t>July 21, 2021</a:t>
            </a:r>
          </a:p>
        </p:txBody>
      </p:sp>
    </p:spTree>
    <p:extLst>
      <p:ext uri="{BB962C8B-B14F-4D97-AF65-F5344CB8AC3E}">
        <p14:creationId xmlns:p14="http://schemas.microsoft.com/office/powerpoint/2010/main" val="1224682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BD88A01-4176-4068-9720-E4C65E49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demographic dividend has contributed to higher standards of living around the world</a:t>
            </a:r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95E35499-5BB9-4F08-9F08-1990D63485F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928654"/>
            <a:ext cx="5181600" cy="4145280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33EC74C-4FFE-4F3A-AEAC-EBFD8A4FAA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Largest gain realized in Eastern Asia and Latin America and the Caribbean.</a:t>
            </a:r>
          </a:p>
          <a:p>
            <a:r>
              <a:rPr lang="en-US" dirty="0"/>
              <a:t>Gains have been delayed and relatively small in sub-Saharan Africa.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6B1C7F-9D6D-40D6-9347-EF7CACDA5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A99B8A-77D1-427E-B165-38E50E96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1DD934-0D33-4D02-91BA-9A8FFCD70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70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7BD88A01-4176-4068-9720-E4C65E49E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For the next 50 years, the contribution of the first dividend will be very mixed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633EC74C-4FFE-4F3A-AEAC-EBFD8A4FAA1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First dividend has turned negative in the West and in Eastern Asia.  </a:t>
            </a:r>
          </a:p>
          <a:p>
            <a:r>
              <a:rPr lang="en-US" dirty="0"/>
              <a:t>It will turn negative in Latin America and the Caribbean beginning in 2030.  </a:t>
            </a:r>
          </a:p>
          <a:p>
            <a:r>
              <a:rPr lang="en-US" dirty="0"/>
              <a:t>First dividend will be positive in Southern Asia until 2050 and for the foreseeable future in sub-Saharan Africa.  </a:t>
            </a:r>
          </a:p>
          <a:p>
            <a:r>
              <a:rPr lang="en-US" dirty="0"/>
              <a:t>First dividend is playing a convergent role as the support ratio declines in rich countries and increases in poor countries.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C18D37C-F909-4203-8C06-162F242FDAA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928654"/>
            <a:ext cx="5181600" cy="4145280"/>
          </a:xfrm>
          <a:prstGeom prst="rect">
            <a:avLst/>
          </a:prstGeo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E5A33-48F3-4300-95B8-731C6296B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C6E90-D822-45A2-848F-BC1A80BCA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713249-B70C-4C6A-8B34-21B00DCB0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33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27D53-F2DA-4F82-8023-E23795B3D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Policy in an Aging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77DD3-D3D0-499C-9032-DE57D606D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Strategies for increasing resources</a:t>
            </a:r>
          </a:p>
          <a:p>
            <a:pPr lvl="1"/>
            <a:r>
              <a:rPr lang="en-US" dirty="0"/>
              <a:t>Quantity of labor (delayed retirement; gender equity)</a:t>
            </a:r>
          </a:p>
          <a:p>
            <a:pPr lvl="1"/>
            <a:r>
              <a:rPr lang="en-US" dirty="0"/>
              <a:t>Greater investment in human capital</a:t>
            </a:r>
          </a:p>
          <a:p>
            <a:pPr lvl="1"/>
            <a:r>
              <a:rPr lang="en-US" dirty="0"/>
              <a:t>Improvements in capital and labor markets</a:t>
            </a:r>
          </a:p>
          <a:p>
            <a:pPr lvl="1"/>
            <a:r>
              <a:rPr lang="en-US" dirty="0"/>
              <a:t>Cost-reducing innovation (health care)</a:t>
            </a:r>
          </a:p>
          <a:p>
            <a:r>
              <a:rPr lang="en-US" dirty="0"/>
              <a:t>Reform of reallocation systems</a:t>
            </a:r>
          </a:p>
          <a:p>
            <a:pPr lvl="1"/>
            <a:r>
              <a:rPr lang="en-US" dirty="0"/>
              <a:t>Transfer systems</a:t>
            </a:r>
          </a:p>
          <a:p>
            <a:pPr lvl="1"/>
            <a:r>
              <a:rPr lang="en-US" dirty="0"/>
              <a:t>Asset-based systems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D79850-CC89-4BD1-B6B0-53BB20A00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618E89-3A90-4F1A-BE64-639FE4E9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98E831-23EA-43BF-83CE-C92CCEE34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59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AA9B76-E377-4B3E-B878-47C4BD10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Steady-state transfer system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C5C745-D191-4EC2-B50E-2AD4BA404E57}"/>
              </a:ext>
            </a:extLst>
          </p:cNvPr>
          <p:cNvSpPr txBox="1"/>
          <p:nvPr/>
        </p:nvSpPr>
        <p:spPr>
          <a:xfrm>
            <a:off x="922351" y="6173400"/>
            <a:ext cx="6823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 Current US mortality and age profiles of consumption and labor income,  Mason 2021 forthcoming.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CADBB-36A5-42B3-ACA3-0583BCDA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BE00B-0269-4805-A8A6-12AA1D15A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42241-290A-41F4-B2E9-78FA823D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13</a:t>
            </a:fld>
            <a:endParaRPr lang="en-US"/>
          </a:p>
        </p:txBody>
      </p:sp>
      <p:graphicFrame>
        <p:nvGraphicFramePr>
          <p:cNvPr id="13" name="Content Placeholder 8">
            <a:extLst>
              <a:ext uri="{FF2B5EF4-FFF2-40B4-BE49-F238E27FC236}">
                <a16:creationId xmlns:a16="http://schemas.microsoft.com/office/drawing/2014/main" id="{A600DFA0-4840-4620-B88D-DFB395FB704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69307228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2BF7A2B-2554-4E29-997F-C00183338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3201" y="1847850"/>
            <a:ext cx="5181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Old-age needs are often met through intergenerational transfers – public programs in particular.  </a:t>
            </a:r>
          </a:p>
          <a:p>
            <a:r>
              <a:rPr lang="en-US" dirty="0"/>
              <a:t>With aging, per capita transfer outflows (taxes) much rise and/or public transfer inflows (pension and health care benefits) must fall.  </a:t>
            </a:r>
          </a:p>
          <a:p>
            <a:r>
              <a:rPr lang="en-US" dirty="0"/>
              <a:t>Existing transfer systems are not sustainable.  In the US, people would have to reduce their consumption by about 30 percent at all ages to achieve sustainable transfer systems.  </a:t>
            </a:r>
          </a:p>
          <a:p>
            <a:r>
              <a:rPr lang="en-US" dirty="0"/>
              <a:t>Lower fertility and slower population growth would have even larger effects.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2876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AA9B76-E377-4B3E-B878-47C4BD101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Steady-state asset-based system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C5C745-D191-4EC2-B50E-2AD4BA404E57}"/>
              </a:ext>
            </a:extLst>
          </p:cNvPr>
          <p:cNvSpPr txBox="1"/>
          <p:nvPr/>
        </p:nvSpPr>
        <p:spPr>
          <a:xfrm>
            <a:off x="922351" y="6173400"/>
            <a:ext cx="68234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Note:  Current US mortality and age profiles of consumption and labor income,  Mason 2021 forthcoming. 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3CADBB-36A5-42B3-ACA3-0583BCDA9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8BE00B-0269-4805-A8A6-12AA1D15A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C42241-290A-41F4-B2E9-78FA823DC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14</a:t>
            </a:fld>
            <a:endParaRPr lang="en-US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52BF7A2B-2554-4E29-997F-C001833389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3201" y="1847850"/>
            <a:ext cx="5181600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If people are living longer and relying on an asset-based reallocation system, they must work more and/or consume less to fund greater old-age needs. </a:t>
            </a:r>
          </a:p>
          <a:p>
            <a:r>
              <a:rPr lang="en-US" dirty="0"/>
              <a:t>Changes in age structure that arise due to fertility decline do not affect lifecycle budgeting at the individual level, except for the possible effects of reduced childrearing costs.  </a:t>
            </a:r>
          </a:p>
          <a:p>
            <a:r>
              <a:rPr lang="en-US" dirty="0"/>
              <a:t>Population aging could affect rates of return to capital leading to lower interest rates.  </a:t>
            </a:r>
          </a:p>
          <a:p>
            <a:r>
              <a:rPr lang="en-US" dirty="0"/>
              <a:t>If so, aging will require higher saving and lower consumption.</a:t>
            </a:r>
          </a:p>
        </p:txBody>
      </p:sp>
      <p:graphicFrame>
        <p:nvGraphicFramePr>
          <p:cNvPr id="14" name="Content Placeholder 8">
            <a:extLst>
              <a:ext uri="{FF2B5EF4-FFF2-40B4-BE49-F238E27FC236}">
                <a16:creationId xmlns:a16="http://schemas.microsoft.com/office/drawing/2014/main" id="{528536DD-18A8-4F64-97F8-FF4ECBFE2B2D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68856626"/>
              </p:ext>
            </p:extLst>
          </p:nvPr>
        </p:nvGraphicFramePr>
        <p:xfrm>
          <a:off x="838200" y="1912938"/>
          <a:ext cx="5181600" cy="4351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53391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EED6DA7-833B-4002-AD8D-E5D6CE03C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Concluding observations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EA814F5-8A80-4E44-8865-21954ACD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Population changes have complex implications for sustainable development.</a:t>
            </a:r>
          </a:p>
          <a:p>
            <a:r>
              <a:rPr lang="en-US" dirty="0"/>
              <a:t>Longer life and modern reproduction contribute in a very positive way.</a:t>
            </a:r>
          </a:p>
          <a:p>
            <a:r>
              <a:rPr lang="en-US" dirty="0"/>
              <a:t>Population aging will require restructuring of economic systems to achieve sustainable development.</a:t>
            </a:r>
          </a:p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EA14D4-1B28-499C-A1DF-AC432A1CD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D11FEE-0D83-410B-945A-CC69ECF86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9E3777-1C07-4A3D-9981-891D261BB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13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757DF-6CE1-45E4-B465-FA75C1710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68608-31FC-469C-B689-C725D52C59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US" sz="1800" dirty="0"/>
              <a:t>Lee R &amp; Mason A (2010) Fertility, Human Capital, and Economic Growth over the Demographic Transition. </a:t>
            </a:r>
            <a:r>
              <a:rPr lang="en-US" sz="1800" i="1" dirty="0"/>
              <a:t>European Journal of Population</a:t>
            </a:r>
            <a:r>
              <a:rPr lang="en-US" sz="1800" i="0" dirty="0"/>
              <a:t> 26(2):159-182.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Lee, R. and A. Mason, principal authors and editors. 2011.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Population Aging and the Generational Economy:  A Global Perspective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Cheltenham, UK: Edward Elgar.</a:t>
            </a:r>
          </a:p>
          <a:p>
            <a:pPr marL="0">
              <a:lnSpc>
                <a:spcPct val="115000"/>
              </a:lnSpc>
              <a:spcBef>
                <a:spcPts val="0"/>
              </a:spcBef>
            </a:pPr>
            <a:r>
              <a:rPr lang="en-US" sz="1800" dirty="0"/>
              <a:t>Andrew Mason, 2021 forthcoming, National Transfer Accounts and the Economics of Aging, Bloom et al., Handbook on the Economics of Aging.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United Nations Population Division. 2013.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Transfer Accounts Manual: Measuring and </a:t>
            </a:r>
            <a:r>
              <a:rPr lang="en-US" sz="18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Analysing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Generational Economy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York: United Nations.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—. 2019. </a:t>
            </a:r>
            <a:r>
              <a:rPr lang="en-US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World Population Prospects: The 2019 Revision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New York: United Nations.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1F54B65B-F9C2-4401-B461-FF2FA95E2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C8BE40BB-C536-48EC-90B9-C4FFF71E7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EBB1B48-0E60-4442-BD1F-F0DDF4F27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1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BF843-5304-4E03-A2B2-A3CE0879E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7E4143-4A2E-435D-B0EB-F8B4864E0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UN Population Division</a:t>
            </a:r>
          </a:p>
          <a:p>
            <a:pPr lvl="1"/>
            <a:r>
              <a:rPr lang="en-US" dirty="0"/>
              <a:t>Most authoritative source of information on population estimates and projections</a:t>
            </a:r>
          </a:p>
          <a:p>
            <a:pPr lvl="1"/>
            <a:r>
              <a:rPr lang="en-US" dirty="0"/>
              <a:t>Collaboration in the development of National Transfer Accounts.</a:t>
            </a:r>
          </a:p>
          <a:p>
            <a:r>
              <a:rPr lang="en-US" dirty="0"/>
              <a:t>UN Population Fund</a:t>
            </a:r>
          </a:p>
          <a:p>
            <a:pPr lvl="1"/>
            <a:r>
              <a:rPr lang="en-US" dirty="0"/>
              <a:t>Support for construction and use of National Transfer Accounts by regional offices.</a:t>
            </a:r>
          </a:p>
          <a:p>
            <a:pPr lvl="1"/>
            <a:r>
              <a:rPr lang="en-US" dirty="0"/>
              <a:t>Support in the application of NTA</a:t>
            </a:r>
          </a:p>
          <a:p>
            <a:r>
              <a:rPr lang="en-US" dirty="0"/>
              <a:t>Research teams from over 70 countries who are members of the NTA Network</a:t>
            </a:r>
          </a:p>
          <a:p>
            <a:r>
              <a:rPr lang="en-US" dirty="0"/>
              <a:t>National Institute on Aging, Hewlett Foundation, International Development Research Centre, European Commission, World Bank, Asian Development Bank, Rockefeller Foundation, and governments and institutions that have supported regional and country-specific work.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0CA7AF0-0707-4998-8C99-07906FA10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2A66476-3832-458E-928F-30A24D8E0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618F202-E8E8-4AA4-AF70-F9D1F381B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15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3FD17-0B56-42D7-8722-BE38C2862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Population and sustainable development</a:t>
            </a:r>
            <a:br>
              <a:rPr lang="en-US" dirty="0"/>
            </a:br>
            <a:r>
              <a:rPr lang="en-US" dirty="0"/>
              <a:t>Highlights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040A45-07AE-4259-8BB7-E5B2DE054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Four ways population influences sustainable development</a:t>
            </a:r>
          </a:p>
          <a:p>
            <a:pPr lvl="1"/>
            <a:r>
              <a:rPr lang="en-US" dirty="0"/>
              <a:t>Gains in life expectancy</a:t>
            </a:r>
          </a:p>
          <a:p>
            <a:pPr lvl="1"/>
            <a:r>
              <a:rPr lang="en-US" dirty="0"/>
              <a:t>Population-driven GDP growth</a:t>
            </a:r>
          </a:p>
          <a:p>
            <a:pPr lvl="1"/>
            <a:r>
              <a:rPr lang="en-US" dirty="0"/>
              <a:t>Transformation of reproduction and human capital investment</a:t>
            </a:r>
          </a:p>
          <a:p>
            <a:pPr lvl="1"/>
            <a:r>
              <a:rPr lang="en-US" dirty="0"/>
              <a:t>Demographic dividends</a:t>
            </a:r>
          </a:p>
          <a:p>
            <a:pPr marL="0" indent="0">
              <a:buNone/>
            </a:pPr>
            <a:r>
              <a:rPr lang="en-US" dirty="0"/>
              <a:t>Policy in an aging world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D241D81-23FD-4718-9EB0-D4BD8D2F5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5D15BB0-B5C4-485D-A657-03B4E965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EBFF47D-E8F7-4AEA-80A9-8CF24FF0E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60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06A59643-CD4B-41F1-A5FC-B26F249F255D}"/>
              </a:ext>
            </a:extLst>
          </p:cNvPr>
          <p:cNvGraphicFramePr>
            <a:graphicFrameLocks noGrp="1"/>
          </p:cNvGraphicFramePr>
          <p:nvPr>
            <p:ph sz="half" idx="1"/>
          </p:nvPr>
        </p:nvGraphicFramePr>
        <p:xfrm>
          <a:off x="3242350" y="2023427"/>
          <a:ext cx="5788632" cy="3935584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1043004">
                  <a:extLst>
                    <a:ext uri="{9D8B030D-6E8A-4147-A177-3AD203B41FA5}">
                      <a16:colId xmlns:a16="http://schemas.microsoft.com/office/drawing/2014/main" val="755291080"/>
                    </a:ext>
                  </a:extLst>
                </a:gridCol>
                <a:gridCol w="1581876">
                  <a:extLst>
                    <a:ext uri="{9D8B030D-6E8A-4147-A177-3AD203B41FA5}">
                      <a16:colId xmlns:a16="http://schemas.microsoft.com/office/drawing/2014/main" val="1673038196"/>
                    </a:ext>
                  </a:extLst>
                </a:gridCol>
                <a:gridCol w="1581876">
                  <a:extLst>
                    <a:ext uri="{9D8B030D-6E8A-4147-A177-3AD203B41FA5}">
                      <a16:colId xmlns:a16="http://schemas.microsoft.com/office/drawing/2014/main" val="390504830"/>
                    </a:ext>
                  </a:extLst>
                </a:gridCol>
                <a:gridCol w="1581876">
                  <a:extLst>
                    <a:ext uri="{9D8B030D-6E8A-4147-A177-3AD203B41FA5}">
                      <a16:colId xmlns:a16="http://schemas.microsoft.com/office/drawing/2014/main" val="904925339"/>
                    </a:ext>
                  </a:extLst>
                </a:gridCol>
              </a:tblGrid>
              <a:tr h="71222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4000" u="none" strike="noStrike" dirty="0">
                          <a:effectLst/>
                        </a:rPr>
                        <a:t>Life expectancy at birth </a:t>
                      </a:r>
                      <a:endParaRPr lang="en-US" sz="4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869708783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India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Japan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US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438166909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1900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24.0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44.0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47.0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85724499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1950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37.9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62.2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68.6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96665550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2000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62.5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81.8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77.2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61304948"/>
                  </a:ext>
                </a:extLst>
              </a:tr>
              <a:tr h="430271"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2020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69.9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84.8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78.9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0376557"/>
                  </a:ext>
                </a:extLst>
              </a:tr>
              <a:tr h="71222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Source:  Maddison (2000) and United Nations (2011, 2019) 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3061355"/>
                  </a:ext>
                </a:extLst>
              </a:tr>
              <a:tr h="359783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Notes:  2020 values projected.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85815706"/>
                  </a:ext>
                </a:extLst>
              </a:tr>
            </a:tbl>
          </a:graphicData>
        </a:graphic>
      </p:graphicFrame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A10C2676-60D9-41AD-9599-9D7980070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16ECC6A-8BB7-4597-8388-2114EB7C2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E491E8-3FF4-4074-83C6-76A16A3B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BB68C-9761-4147-84B1-A2177D78EF5A}" type="slidenum">
              <a:rPr lang="en-US" smtClean="0"/>
              <a:t>4</a:t>
            </a:fld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F864E1-35C4-434A-AA5D-5A9A7BF5AE80}"/>
              </a:ext>
            </a:extLst>
          </p:cNvPr>
          <p:cNvGrpSpPr/>
          <p:nvPr/>
        </p:nvGrpSpPr>
        <p:grpSpPr>
          <a:xfrm>
            <a:off x="2632897" y="676910"/>
            <a:ext cx="6926206" cy="1133475"/>
            <a:chOff x="2381" y="631640"/>
            <a:chExt cx="1889124" cy="1133475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3A5F932-29DE-4987-9442-59F00319E0CB}"/>
                </a:ext>
              </a:extLst>
            </p:cNvPr>
            <p:cNvSpPr/>
            <p:nvPr/>
          </p:nvSpPr>
          <p:spPr>
            <a:xfrm>
              <a:off x="2381" y="631640"/>
              <a:ext cx="1889124" cy="1133475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8D0A2B4-5F90-4D5D-ACCB-38E02F0E49A5}"/>
                </a:ext>
              </a:extLst>
            </p:cNvPr>
            <p:cNvSpPr txBox="1"/>
            <p:nvPr/>
          </p:nvSpPr>
          <p:spPr>
            <a:xfrm>
              <a:off x="2381" y="631640"/>
              <a:ext cx="1889124" cy="113347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marL="0" lvl="0" indent="0" algn="ctr" defTabSz="1289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200" dirty="0"/>
                <a:t>Gains in life expectancy</a:t>
              </a:r>
              <a:endParaRPr lang="en-US" sz="32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19377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99756-D3ED-4113-86F7-346B8A3FBC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Population as a driver of GDP growth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F81CE-8348-4F2A-9DE2-8AED13609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Given labor productivity (GDP per effective worker), GDP growth is driven by growth in the number of effective workers.  </a:t>
            </a:r>
          </a:p>
          <a:p>
            <a:r>
              <a:rPr lang="en-US" dirty="0"/>
              <a:t>Effective workers uses National Transfer Accounts data for 185 countries to  incorporate age-specific variation in labor force participation, unemployment, hours worked, and wages.</a:t>
            </a:r>
          </a:p>
          <a:p>
            <a:r>
              <a:rPr lang="en-US" dirty="0"/>
              <a:t>Until recently, effective labor grew in countries with both high and low labor productivity contributing to record growth in GDP.</a:t>
            </a:r>
          </a:p>
          <a:p>
            <a:r>
              <a:rPr lang="en-US" dirty="0"/>
              <a:t>Now, effective labor is growing in countries with relatively low labor productivity, but declining in countries with high labor productivity.  </a:t>
            </a:r>
          </a:p>
          <a:p>
            <a:r>
              <a:rPr lang="en-US" dirty="0"/>
              <a:t>Hence, the contribution of population to GDP growth will be very small in coming decades.  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CEC18-FAB7-4996-8031-ACB80B56E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2C5E96-579C-407A-BA70-F866F4298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BB93E-4776-4020-83BC-23A046847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7189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EA755C3-7947-4522-9B15-161A2A07DA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Population as a driver of global GDP</a:t>
            </a:r>
            <a:br>
              <a:rPr lang="en-US" dirty="0"/>
            </a:br>
            <a:r>
              <a:rPr lang="en-US" dirty="0"/>
              <a:t>Major role in 1975-2000 to minor role in 2020-60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8BBC739-2C86-41CB-9C53-06EAD7AE482B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645831745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DC89CB49-9769-493C-A7E2-45517DA8621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Weighted effective labor is effective labor weighted for country differences in GDP/L in the base year.</a:t>
            </a:r>
          </a:p>
          <a:p>
            <a:r>
              <a:rPr lang="en-US" dirty="0"/>
              <a:t>Productivity growth is  growth of GDP per effective worker.</a:t>
            </a:r>
          </a:p>
          <a:p>
            <a:r>
              <a:rPr lang="en-US" dirty="0"/>
              <a:t>Based on NTA estimates of labor income and UN estimates and projections of population for 185 countries.</a:t>
            </a:r>
          </a:p>
          <a:p>
            <a:r>
              <a:rPr lang="en-US" dirty="0"/>
              <a:t>Source:  Mason et al (2021)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A35142-C994-481F-815E-DA629BEBE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ACD797-434C-436E-A064-02039BED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0EC702-4296-4444-AA1C-90A3B136B3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963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807CC-1865-4E48-A218-6C0EA16B8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Transformed reproduction and human capital investment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624AB-E24A-46B5-A932-C5CAD806059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Increased opportunities for women as they redirect their time to:</a:t>
            </a:r>
          </a:p>
          <a:p>
            <a:pPr lvl="1"/>
            <a:r>
              <a:rPr lang="en-US" dirty="0"/>
              <a:t>Education</a:t>
            </a:r>
          </a:p>
          <a:p>
            <a:pPr lvl="1"/>
            <a:r>
              <a:rPr lang="en-US" dirty="0"/>
              <a:t>Production of market goods and services</a:t>
            </a:r>
          </a:p>
          <a:p>
            <a:pPr lvl="1"/>
            <a:r>
              <a:rPr lang="en-US" dirty="0"/>
              <a:t>Time-intensive childrearing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8A4E8E-F070-4D08-BBE1-18B728FA626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Small families are investing more per child in human capital</a:t>
            </a:r>
          </a:p>
          <a:p>
            <a:pPr lvl="1"/>
            <a:r>
              <a:rPr lang="en-US" dirty="0"/>
              <a:t>Health</a:t>
            </a:r>
          </a:p>
          <a:p>
            <a:pPr lvl="1"/>
            <a:r>
              <a:rPr lang="en-US" dirty="0"/>
              <a:t>Education</a:t>
            </a:r>
          </a:p>
          <a:p>
            <a:pPr lvl="1"/>
            <a:r>
              <a:rPr lang="en-US" dirty="0"/>
              <a:t>Both public and private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248CCB3-3F65-4CDE-82C0-6B4788BDE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61DF7A-31E9-47D7-AC90-631E32AAF2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B8BEB80-AC78-483C-9E7B-F64BD07F8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77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CA84830-6554-4765-A40E-C9B7D5809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Greater investment in human capital per child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595CE-303D-4006-A2AA-43C1D56F156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dirty="0">
                <a:solidFill>
                  <a:srgbClr val="555555"/>
                </a:solidFill>
                <a:effectLst/>
                <a:latin typeface="Arial" panose="020B0604020202020204" pitchFamily="34" charset="0"/>
              </a:rPr>
              <a:t>Human capital spending is a synthetic cohort value calculated as the sum of public and private education spending, ages 3 to 26, and public and private health spending 0 to 17 expressed as a percentage of annual pre-tax labor income of persons 30-49.</a:t>
            </a:r>
          </a:p>
          <a:p>
            <a:r>
              <a:rPr lang="en-US" sz="1800" dirty="0">
                <a:solidFill>
                  <a:srgbClr val="555555"/>
                </a:solidFill>
                <a:latin typeface="Arial" panose="020B0604020202020204" pitchFamily="34" charset="0"/>
              </a:rPr>
              <a:t>Higher productivity and income for children</a:t>
            </a:r>
          </a:p>
          <a:p>
            <a:r>
              <a:rPr lang="en-US" sz="1800" dirty="0">
                <a:solidFill>
                  <a:srgbClr val="555555"/>
                </a:solidFill>
                <a:latin typeface="Arial" panose="020B0604020202020204" pitchFamily="34" charset="0"/>
              </a:rPr>
              <a:t>Ability to maintain support for older generations as population aging occurs. </a:t>
            </a:r>
          </a:p>
          <a:p>
            <a:endParaRPr lang="en-US" sz="1800" dirty="0">
              <a:solidFill>
                <a:srgbClr val="555555"/>
              </a:solidFill>
              <a:latin typeface="Arial" panose="020B0604020202020204" pitchFamily="34" charset="0"/>
            </a:endParaRPr>
          </a:p>
          <a:p>
            <a:r>
              <a:rPr lang="en-US" sz="1800" dirty="0">
                <a:solidFill>
                  <a:srgbClr val="555555"/>
                </a:solidFill>
                <a:latin typeface="Arial" panose="020B0604020202020204" pitchFamily="34" charset="0"/>
              </a:rPr>
              <a:t>Source:  Lee and Mason 2010 updated.</a:t>
            </a:r>
            <a:endParaRPr lang="en-US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9A60DC36-6515-4D52-8EF5-BB63608A5DB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38200" y="1928654"/>
            <a:ext cx="5181600" cy="4145280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D6927225-374D-4538-B6BA-29D55FA56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CB68A50C-DDC6-4E8C-A1B9-AB486B668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11C6F7ED-884A-47C3-AE1F-FE370172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908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E2C1D-FEA8-4162-9675-3AAADE6FE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57943"/>
          </a:xfrm>
        </p:spPr>
        <p:txBody>
          <a:bodyPr>
            <a:normAutofit/>
          </a:bodyPr>
          <a:lstStyle/>
          <a:p>
            <a:r>
              <a:rPr lang="en-US" dirty="0"/>
              <a:t>Demographic dividends:  Impact of changing population on growth in standards of living.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0844-24F1-45F2-A49F-97F0B2D657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61295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First dividend</a:t>
            </a:r>
          </a:p>
          <a:p>
            <a:pPr marL="0" indent="0">
              <a:buNone/>
            </a:pPr>
            <a:r>
              <a:rPr lang="en-US" dirty="0"/>
              <a:t>Definition:  Growth in the effective number of workers relative to effective number of consumers.</a:t>
            </a:r>
          </a:p>
          <a:p>
            <a:pPr marL="0" indent="0">
              <a:buNone/>
            </a:pPr>
            <a:r>
              <a:rPr lang="en-US" dirty="0"/>
              <a:t>Measurement:  Age profiles of consumption and labor income combined with population data to incorporate the effects of policies and practice that vary from country to country.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54DF0-C800-4358-AD25-6F607DFEC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61295"/>
            <a:ext cx="5181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Second dividend</a:t>
            </a:r>
          </a:p>
          <a:p>
            <a:pPr marL="0" indent="0">
              <a:buNone/>
            </a:pPr>
            <a:r>
              <a:rPr lang="en-US" dirty="0"/>
              <a:t>Definition: Growth in consumption per effective worker due to population change.</a:t>
            </a:r>
          </a:p>
          <a:p>
            <a:pPr marL="0" indent="0">
              <a:buNone/>
            </a:pPr>
            <a:r>
              <a:rPr lang="en-US" dirty="0"/>
              <a:t>Capital deepening, human capital investment, etc.  </a:t>
            </a:r>
          </a:p>
          <a:p>
            <a:pPr marL="0" indent="0">
              <a:buNone/>
            </a:pPr>
            <a:r>
              <a:rPr lang="en-US" dirty="0"/>
              <a:t>Not explored here.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A5B7A1C-77DD-4EFC-9707-DBBE62A5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7/21/2021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32A79DB-3B54-4261-8C7D-5E1B9E836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Andrew Mason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CC61BCEF-3217-46EC-A3D2-B9EAABA09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5B85D-3D3A-401E-8EB2-061412EE33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598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20261</TotalTime>
  <Words>1225</Words>
  <Application>Microsoft Office PowerPoint</Application>
  <PresentationFormat>Widescreen</PresentationFormat>
  <Paragraphs>168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Population and Sustainable Development</vt:lpstr>
      <vt:lpstr>Acknowledgements</vt:lpstr>
      <vt:lpstr>Population and sustainable development Highlights</vt:lpstr>
      <vt:lpstr>PowerPoint Presentation</vt:lpstr>
      <vt:lpstr>Population as a driver of GDP growth</vt:lpstr>
      <vt:lpstr>Population as a driver of global GDP Major role in 1975-2000 to minor role in 2020-60</vt:lpstr>
      <vt:lpstr>Transformed reproduction and human capital investment</vt:lpstr>
      <vt:lpstr>Greater investment in human capital per child</vt:lpstr>
      <vt:lpstr>Demographic dividends:  Impact of changing population on growth in standards of living. </vt:lpstr>
      <vt:lpstr>First demographic dividend has contributed to higher standards of living around the world</vt:lpstr>
      <vt:lpstr>For the next 50 years, the contribution of the first dividend will be very mixed</vt:lpstr>
      <vt:lpstr>Policy in an Aging World</vt:lpstr>
      <vt:lpstr>Steady-state transfer system</vt:lpstr>
      <vt:lpstr>Steady-state asset-based system</vt:lpstr>
      <vt:lpstr>Concluding observations</vt:lpstr>
      <vt:lpstr>Sources: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Population and sustainable development (Title to come)</dc:title>
  <dc:creator>Andrew Mason</dc:creator>
  <cp:lastModifiedBy>Andrew Mason</cp:lastModifiedBy>
  <cp:revision>78</cp:revision>
  <cp:lastPrinted>2021-07-14T01:16:51Z</cp:lastPrinted>
  <dcterms:created xsi:type="dcterms:W3CDTF">2021-06-27T01:45:11Z</dcterms:created>
  <dcterms:modified xsi:type="dcterms:W3CDTF">2021-10-14T19:30:53Z</dcterms:modified>
</cp:coreProperties>
</file>